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sldIdLst>
    <p:sldId id="277" r:id="rId2"/>
    <p:sldId id="660" r:id="rId3"/>
    <p:sldId id="661" r:id="rId4"/>
    <p:sldId id="612" r:id="rId5"/>
    <p:sldId id="643" r:id="rId6"/>
    <p:sldId id="658" r:id="rId7"/>
    <p:sldId id="642" r:id="rId8"/>
    <p:sldId id="644" r:id="rId9"/>
    <p:sldId id="645" r:id="rId10"/>
    <p:sldId id="646" r:id="rId11"/>
    <p:sldId id="652" r:id="rId12"/>
    <p:sldId id="653" r:id="rId13"/>
    <p:sldId id="647" r:id="rId14"/>
    <p:sldId id="655" r:id="rId15"/>
    <p:sldId id="656" r:id="rId16"/>
    <p:sldId id="659" r:id="rId17"/>
    <p:sldId id="657" r:id="rId18"/>
    <p:sldId id="648" r:id="rId19"/>
    <p:sldId id="649" r:id="rId20"/>
    <p:sldId id="650" r:id="rId21"/>
    <p:sldId id="65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98" d="100"/>
          <a:sy n="98" d="100"/>
        </p:scale>
        <p:origin x="80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neurodot-support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2336127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E.g., Pad_Adult_96x92.mat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Adult_96x92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9" y="2068347"/>
            <a:ext cx="3962975" cy="295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61" y="2068348"/>
            <a:ext cx="3792477" cy="397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4" y="4019851"/>
            <a:ext cx="4019818" cy="2743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79" y="5171273"/>
            <a:ext cx="3894507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98" y="3982826"/>
            <a:ext cx="3501450" cy="287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" y="2792627"/>
            <a:ext cx="3676113" cy="39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96" y="2792627"/>
            <a:ext cx="4356976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89" y="4328884"/>
            <a:ext cx="3179805" cy="244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8" y="4504810"/>
            <a:ext cx="2407883" cy="2269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1" y="1728443"/>
            <a:ext cx="2092914" cy="23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64" y="1722434"/>
            <a:ext cx="2345378" cy="2317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31" y="1722434"/>
            <a:ext cx="2715840" cy="2317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412" y="4226010"/>
            <a:ext cx="2682047" cy="24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8" y="4129429"/>
            <a:ext cx="2997415" cy="2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>
                <a:latin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</a:rPr>
              <a:t>,’_test’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		% 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			% 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		% 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		% 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		% 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		% Number of sources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	% T1/dim to MNI atlas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				% 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				% if 0, don't 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end</a:t>
            </a: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7. To save disk space, remove measurements beyond 5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nearest neighbors: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keep=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&lt;=5;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temp=table;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temp.r2d=info.pairs.r2d(keep);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temp.r3d=info.pairs.r3d(keep);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=temp;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A=A(keep,:);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'],'A','info','-v7.3')</a:t>
            </a:r>
          </a:p>
        </p:txBody>
      </p:sp>
    </p:spTree>
    <p:extLst>
      <p:ext uri="{BB962C8B-B14F-4D97-AF65-F5344CB8AC3E}">
        <p14:creationId xmlns:p14="http://schemas.microsoft.com/office/powerpoint/2010/main" val="203793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(1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info.pairs.Src</a:t>
            </a:r>
            <a:r>
              <a:rPr lang="en-US" sz="1200" b="1" dirty="0">
                <a:latin typeface="Courier New" panose="02070309020205020404" pitchFamily="49" charset="0"/>
              </a:rPr>
              <a:t>==1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info.pairs.Det</a:t>
            </a:r>
            <a:r>
              <a:rPr lang="en-US" sz="1200" b="1" dirty="0">
                <a:latin typeface="Courier New" panose="02070309020205020404" pitchFamily="49" charset="0"/>
              </a:rPr>
              <a:t>==6;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Single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foo=squeeze(A(keep,:));              			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foo,dim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orders of magnitude.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19728" y="40715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6" y="4478705"/>
            <a:ext cx="7701221" cy="23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(2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" y="4074079"/>
            <a:ext cx="8324461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Generating a Light Model (PAD Adult 96x92)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/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</a:t>
            </a:r>
            <a:r>
              <a:rPr lang="en-US" sz="2400">
                <a:latin typeface="Trebuchet MS" panose="020B0603020202020204" pitchFamily="34" charset="0"/>
              </a:rPr>
              <a:t>contact </a:t>
            </a:r>
            <a:r>
              <a:rPr lang="en-US" sz="2400"/>
              <a:t>NeuroDOT Support: </a:t>
            </a:r>
            <a:r>
              <a:rPr lang="en-US" sz="2400">
                <a:hlinkClick r:id="rId3"/>
              </a:rPr>
              <a:t>neurodot-support@wustl.edu</a:t>
            </a:r>
            <a:r>
              <a:rPr lang="en-US" sz="2400"/>
              <a:t> </a:t>
            </a:r>
            <a:endParaRPr lang="en-US" sz="24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Script_for_Basic_Head_Modeling_Pad_Adult_96x92.m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a mesh from a segmented volume</a:t>
            </a:r>
          </a:p>
          <a:p>
            <a:pPr lvl="1"/>
            <a:r>
              <a:rPr lang="en-US" dirty="0"/>
              <a:t>Place an array of sources and detectors on the mesh</a:t>
            </a:r>
          </a:p>
          <a:p>
            <a:pPr lvl="1"/>
            <a:r>
              <a:rPr lang="en-US" dirty="0"/>
              <a:t>Set multiple parameters for the model</a:t>
            </a:r>
          </a:p>
          <a:p>
            <a:pPr lvl="1"/>
            <a:r>
              <a:rPr lang="en-US" dirty="0"/>
              <a:t>Calculate the sensitivity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 for this model</a:t>
            </a:r>
          </a:p>
          <a:p>
            <a:r>
              <a:rPr lang="en-US" dirty="0"/>
              <a:t>We will use a segmented volume,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/Atlases, to generate the head model.</a:t>
            </a:r>
          </a:p>
          <a:p>
            <a:r>
              <a:rPr lang="en-US" dirty="0"/>
              <a:t>We will use the visual pad</a:t>
            </a:r>
            <a:r>
              <a:rPr lang="en-US"/>
              <a:t>, </a:t>
            </a:r>
            <a:r>
              <a:rPr lang="en-US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Pad_Adult_96x92.mat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889686"/>
            <a:ext cx="5436287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recommended that if this is your first run through the </a:t>
            </a:r>
            <a:r>
              <a:rPr lang="en-US" dirty="0" err="1"/>
              <a:t>NeuroDOT</a:t>
            </a:r>
            <a:r>
              <a:rPr lang="en-US" dirty="0"/>
              <a:t> light modeling routine, you start with the other tutorial, </a:t>
            </a:r>
            <a:r>
              <a:rPr lang="en-US" dirty="0" err="1">
                <a:solidFill>
                  <a:srgbClr val="00B0F0"/>
                </a:solidFill>
              </a:rPr>
              <a:t>NeuroDOT_Tutorial_Generating_a_Light_Model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tutorial runs through the same steps as the other, but with a larger grid of sources and detectors.</a:t>
            </a:r>
          </a:p>
          <a:p>
            <a:endParaRPr lang="en-US" dirty="0"/>
          </a:p>
          <a:p>
            <a:r>
              <a:rPr lang="en-US" dirty="0"/>
              <a:t>Additionally, the other tutorial provides more details on data structures and visualizations.</a:t>
            </a:r>
          </a:p>
          <a:p>
            <a:endParaRPr lang="en-US" dirty="0"/>
          </a:p>
          <a:p>
            <a:r>
              <a:rPr lang="en-US" dirty="0"/>
              <a:t>Generating the 96x92 light model will unlock the ability to visualize the reconstructed language paradigm data contained within the toolbox.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Flowchart for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Load a Segmented volume and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Generate a mesh and visualize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param.cell_size</a:t>
            </a:r>
            <a:r>
              <a:rPr lang="en-US" sz="1200" b="1" dirty="0">
                <a:latin typeface="Courier New" panose="02070309020205020404" pitchFamily="49" charset="0"/>
              </a:rPr>
              <a:t>=1.4;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param.CheckMeshQuality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NirfastMesh_Region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“index space”</a:t>
            </a:r>
          </a:p>
          <a:p>
            <a:r>
              <a:rPr lang="en-US" dirty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“coordinate space”</a:t>
            </a:r>
          </a:p>
          <a:p>
            <a:pPr algn="ctr"/>
            <a:r>
              <a:rPr lang="en-US" dirty="0"/>
              <a:t>Usually has zeros in center of volume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 view inside</a:t>
            </a:r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82259</TotalTime>
  <Words>2918</Words>
  <Application>Microsoft Office PowerPoint</Application>
  <PresentationFormat>Widescreen</PresentationFormat>
  <Paragraphs>335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Generating a Light Model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1997</cp:revision>
  <dcterms:created xsi:type="dcterms:W3CDTF">2016-10-13T23:27:35Z</dcterms:created>
  <dcterms:modified xsi:type="dcterms:W3CDTF">2024-03-06T15:45:56Z</dcterms:modified>
</cp:coreProperties>
</file>